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89" r:id="rId3"/>
    <p:sldId id="327" r:id="rId4"/>
    <p:sldId id="319" r:id="rId5"/>
    <p:sldId id="329" r:id="rId6"/>
    <p:sldId id="328" r:id="rId7"/>
    <p:sldId id="290" r:id="rId8"/>
    <p:sldId id="334" r:id="rId9"/>
    <p:sldId id="335" r:id="rId10"/>
    <p:sldId id="336" r:id="rId11"/>
    <p:sldId id="337" r:id="rId12"/>
    <p:sldId id="338" r:id="rId13"/>
    <p:sldId id="342" r:id="rId14"/>
    <p:sldId id="353" r:id="rId15"/>
    <p:sldId id="356" r:id="rId16"/>
    <p:sldId id="354" r:id="rId17"/>
    <p:sldId id="355" r:id="rId18"/>
    <p:sldId id="367" r:id="rId19"/>
    <p:sldId id="357" r:id="rId20"/>
    <p:sldId id="358" r:id="rId21"/>
    <p:sldId id="339" r:id="rId22"/>
    <p:sldId id="362" r:id="rId23"/>
    <p:sldId id="360" r:id="rId24"/>
    <p:sldId id="365" r:id="rId25"/>
    <p:sldId id="363" r:id="rId26"/>
    <p:sldId id="366" r:id="rId27"/>
    <p:sldId id="361" r:id="rId28"/>
    <p:sldId id="359" r:id="rId29"/>
    <p:sldId id="368" r:id="rId30"/>
    <p:sldId id="330" r:id="rId31"/>
    <p:sldId id="331" r:id="rId32"/>
    <p:sldId id="332" r:id="rId33"/>
    <p:sldId id="333" r:id="rId34"/>
    <p:sldId id="340" r:id="rId35"/>
    <p:sldId id="341" r:id="rId36"/>
    <p:sldId id="343" r:id="rId37"/>
    <p:sldId id="344" r:id="rId38"/>
    <p:sldId id="346" r:id="rId39"/>
    <p:sldId id="347" r:id="rId40"/>
    <p:sldId id="348" r:id="rId41"/>
    <p:sldId id="349" r:id="rId42"/>
    <p:sldId id="350" r:id="rId43"/>
    <p:sldId id="351" r:id="rId44"/>
    <p:sldId id="352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MS PGothic" panose="020B0600070205080204" pitchFamily="34" charset="-128"/>
      <p:regular r:id="rId61"/>
    </p:embeddedFont>
    <p:embeddedFont>
      <p:font typeface="NeverMind Hand" pitchFamily="2" charset="0"/>
      <p:regular r:id="rId62"/>
      <p:bold r:id="rId63"/>
    </p:embeddedFont>
    <p:embeddedFont>
      <p:font typeface="Yu Gothic UI Semibold" panose="020B0700000000000000" pitchFamily="34" charset="-128"/>
      <p:bold r:id="rId64"/>
    </p:embeddedFont>
    <p:embeddedFont>
      <p:font typeface="華康少女文字W5" panose="040F0509000000000000" pitchFamily="81" charset="-120"/>
      <p:regular r:id="rId65"/>
    </p:embeddedFont>
    <p:embeddedFont>
      <p:font typeface="微軟正黑體" panose="020B0604030504040204" pitchFamily="34" charset="-120"/>
      <p:regular r:id="rId66"/>
      <p:bold r:id="rId6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1AA90BE-5B59-4B63-9934-1395BDA3995C}">
          <p14:sldIdLst>
            <p14:sldId id="289"/>
            <p14:sldId id="327"/>
            <p14:sldId id="319"/>
            <p14:sldId id="329"/>
            <p14:sldId id="328"/>
            <p14:sldId id="290"/>
            <p14:sldId id="334"/>
            <p14:sldId id="335"/>
            <p14:sldId id="336"/>
            <p14:sldId id="337"/>
            <p14:sldId id="338"/>
            <p14:sldId id="342"/>
            <p14:sldId id="353"/>
            <p14:sldId id="356"/>
            <p14:sldId id="354"/>
            <p14:sldId id="355"/>
            <p14:sldId id="367"/>
            <p14:sldId id="357"/>
            <p14:sldId id="358"/>
            <p14:sldId id="339"/>
            <p14:sldId id="362"/>
            <p14:sldId id="360"/>
            <p14:sldId id="365"/>
            <p14:sldId id="363"/>
            <p14:sldId id="366"/>
          </p14:sldIdLst>
        </p14:section>
        <p14:section name="A切割" id="{40583810-BF31-451A-AEE0-BE2122548F6D}">
          <p14:sldIdLst>
            <p14:sldId id="361"/>
            <p14:sldId id="359"/>
            <p14:sldId id="368"/>
          </p14:sldIdLst>
        </p14:section>
        <p14:section name="IP header" id="{A570217A-92CE-4AF9-A676-535AF1575EC1}">
          <p14:sldIdLst>
            <p14:sldId id="330"/>
            <p14:sldId id="331"/>
            <p14:sldId id="332"/>
            <p14:sldId id="333"/>
            <p14:sldId id="340"/>
            <p14:sldId id="341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75878" autoAdjust="0"/>
  </p:normalViewPr>
  <p:slideViewPr>
    <p:cSldViewPr snapToGrid="0">
      <p:cViewPr>
        <p:scale>
          <a:sx n="75" d="100"/>
          <a:sy n="75" d="100"/>
        </p:scale>
        <p:origin x="166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65115-0C88-410E-A4BA-BF48DE3189A5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87656-30CF-4029-B248-617B0825F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79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6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這是預設的子網路遮罩，</a:t>
            </a:r>
            <a:r>
              <a:rPr lang="en-US" altLang="zh-TW" dirty="0"/>
              <a:t>class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lang="zh-TW" altLang="en-US" dirty="0"/>
              <a:t>不能使用少於</a:t>
            </a:r>
            <a:r>
              <a:rPr lang="en-US" altLang="zh-TW" dirty="0"/>
              <a:t>/24</a:t>
            </a:r>
            <a:r>
              <a:rPr lang="zh-TW" altLang="en-US" dirty="0"/>
              <a:t>的遮罩，依此類推。等等會講如何自己切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https://zh.wikipedia.org/zh-tw/%E5%88%86%E7%B1%BB%E7%BD%91%E7%BB%9C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561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隨便舉例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1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358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332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7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63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278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925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因為原本的有級會造成大量</a:t>
            </a:r>
            <a:r>
              <a:rPr lang="en-US" altLang="zh-TW" dirty="0"/>
              <a:t>IP</a:t>
            </a:r>
            <a:r>
              <a:rPr lang="zh-TW" altLang="en-US" dirty="0"/>
              <a:t>浪費，</a:t>
            </a:r>
            <a:r>
              <a:rPr lang="en-US" altLang="zh-TW" dirty="0"/>
              <a:t>ISP</a:t>
            </a:r>
            <a:r>
              <a:rPr lang="zh-TW" altLang="en-US" dirty="0"/>
              <a:t>也會這樣發送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這是某個主機的</a:t>
            </a:r>
            <a:r>
              <a:rPr lang="en-US" altLang="zh-TW" dirty="0"/>
              <a:t>IP</a:t>
            </a:r>
            <a:r>
              <a:rPr lang="zh-TW" altLang="en-US" dirty="0"/>
              <a:t>和它的遮罩</a:t>
            </a:r>
            <a:endParaRPr lang="en-US" altLang="zh-TW" dirty="0"/>
          </a:p>
          <a:p>
            <a:r>
              <a:rPr lang="en-US" altLang="zh-TW" dirty="0"/>
              <a:t>.240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07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</a:t>
            </a:r>
            <a:r>
              <a:rPr lang="en-US" altLang="zh-TW" sz="1200" b="1" cap="none" spc="0" dirty="0" err="1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Protocal</a:t>
            </a:r>
            <a:r>
              <a:rPr lang="zh-TW" altLang="en-US" sz="12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第四代</a:t>
            </a:r>
            <a:endParaRPr lang="zh-TW" altLang="en-US" sz="12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006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SIZE</a:t>
            </a:r>
            <a:r>
              <a:rPr lang="zh-TW" altLang="en-US" dirty="0"/>
              <a:t>含網段和廣播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744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回到剛剛那張圖，你看主機</a:t>
            </a:r>
            <a:r>
              <a:rPr lang="en-US" altLang="zh-TW" dirty="0"/>
              <a:t>bits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40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這是某個主機的</a:t>
            </a:r>
            <a:r>
              <a:rPr lang="en-US" altLang="zh-TW" dirty="0"/>
              <a:t>IP</a:t>
            </a:r>
            <a:r>
              <a:rPr lang="zh-TW" altLang="en-US" dirty="0"/>
              <a:t>和它的遮罩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80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你可以算直式，也可以用對</a:t>
            </a:r>
            <a:r>
              <a:rPr lang="en-US" altLang="zh-TW" dirty="0"/>
              <a:t>(</a:t>
            </a:r>
            <a:r>
              <a:rPr lang="zh-TW" altLang="en-US" dirty="0"/>
              <a:t>背</a:t>
            </a:r>
            <a:r>
              <a:rPr lang="en-US" altLang="zh-TW" dirty="0"/>
              <a:t>)</a:t>
            </a:r>
            <a:r>
              <a:rPr lang="zh-TW" altLang="en-US" dirty="0"/>
              <a:t>遮罩表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68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49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version </a:t>
            </a:r>
            <a:r>
              <a:rPr lang="zh-TW" altLang="en-US" dirty="0"/>
              <a:t>到 </a:t>
            </a:r>
            <a:r>
              <a:rPr lang="en-US" altLang="zh-TW" dirty="0"/>
              <a:t>option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24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QOS:</a:t>
            </a:r>
            <a:r>
              <a:rPr lang="zh-TW" altLang="en-US" dirty="0"/>
              <a:t>幫封包上</a:t>
            </a:r>
            <a:r>
              <a:rPr lang="en-US" altLang="zh-TW" dirty="0"/>
              <a:t>12</a:t>
            </a:r>
            <a:r>
              <a:rPr lang="zh-TW" altLang="en-US" dirty="0"/>
              <a:t>道金牌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78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075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網路塞車有些封包會被丟棄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wiki</a:t>
            </a:r>
            <a:r>
              <a:rPr lang="zh-TW" altLang="en-US" dirty="0"/>
              <a:t>看的</a:t>
            </a:r>
            <a:endParaRPr lang="en-US" altLang="zh-TW" dirty="0"/>
          </a:p>
          <a:p>
            <a:r>
              <a:rPr lang="zh-TW" altLang="en-US" dirty="0"/>
              <a:t>剩下自己去看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767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73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39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536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093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避免迴圈死循環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476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345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19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883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713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019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81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 </a:t>
            </a:r>
            <a:r>
              <a:rPr lang="en-US" altLang="zh-TW" dirty="0"/>
              <a:t>next hop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2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拿出</a:t>
            </a:r>
            <a:r>
              <a:rPr lang="en-US" altLang="zh-TW" dirty="0"/>
              <a:t>OSI</a:t>
            </a:r>
            <a:r>
              <a:rPr lang="zh-TW" altLang="en-US" dirty="0"/>
              <a:t> 模型，還記得</a:t>
            </a:r>
            <a:r>
              <a:rPr lang="en-US" altLang="zh-TW" dirty="0"/>
              <a:t>L3</a:t>
            </a:r>
            <a:r>
              <a:rPr lang="zh-TW" altLang="en-US" dirty="0"/>
              <a:t>嗎？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網段你可以想成是市話的區碼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A8AD7-7521-4FE7-B984-0BE81CEA78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13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From:</a:t>
            </a:r>
          </a:p>
          <a:p>
            <a:r>
              <a:rPr lang="en-US" altLang="zh-TW" dirty="0"/>
              <a:t>https://en.Wikipedia.org/wiki/Internet_Protocol_version_4#First_and_last_subnet_addresses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2^32</a:t>
            </a:r>
            <a:r>
              <a:rPr lang="zh-TW" altLang="en-US" dirty="0"/>
              <a:t>次方約</a:t>
            </a:r>
            <a:r>
              <a:rPr lang="en-US" altLang="zh-TW" dirty="0"/>
              <a:t>=43</a:t>
            </a:r>
            <a:r>
              <a:rPr lang="zh-TW" altLang="en-US" dirty="0"/>
              <a:t>億個位址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01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會使用第一個</a:t>
            </a:r>
            <a:r>
              <a:rPr lang="en-US" altLang="zh-TW" dirty="0"/>
              <a:t>Byte</a:t>
            </a:r>
            <a:r>
              <a:rPr lang="zh-TW" altLang="en-US" dirty="0"/>
              <a:t>決定用途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3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如果可以順利從</a:t>
            </a:r>
            <a:r>
              <a:rPr lang="en-US" altLang="zh-TW" dirty="0"/>
              <a:t>127</a:t>
            </a:r>
            <a:r>
              <a:rPr lang="zh-TW" altLang="en-US" dirty="0"/>
              <a:t>收到流量，代表網卡沒壞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local host</a:t>
            </a:r>
            <a:r>
              <a:rPr lang="zh-TW" altLang="en-US" dirty="0"/>
              <a:t>之類的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87656-30CF-4029-B248-617B0825F96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3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175B0-0BEC-9795-2B7C-C2D14AE98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B490F9-B39C-1E2E-5255-9DBB24720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66763-08C6-A966-7780-318D0833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03F1D-23A5-4570-A493-2A6791C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22DDF-557E-495D-9A9C-399CAEB5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90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1BA9A-42F3-6978-601C-AC6D5279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EBA8C3-AE16-5C79-EC22-ECA7934A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1B65A1-CFAB-7E49-9503-73851A12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8C7414-4531-4E01-001F-C1C90A50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F39168-8EF3-AF0E-5C60-F6B5E057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36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A289A7-F34F-8D39-EAA1-9BC09F1E9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A7FEB6-9183-1D22-541E-892A2CC42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FEFA6-C46F-096A-2FD8-CFEF8667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1553D2-7822-E413-64DE-1B539BDA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3DF845-AC25-71EE-55EF-4A3EDF0A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88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4D53C-7F01-30D1-5F99-A8EC6DA2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7AF528-55D3-7373-8E88-E5D1E723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2DBD-6E37-000A-A7A7-9156C01F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E01C-16CF-061C-4543-222F369E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4A4FD-C8F8-8A9F-21F1-BD9B941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4559F-0D94-6231-3602-86999B8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08BFBE-F501-4DE5-6977-14A5D8FA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3966F5-A66A-4421-B370-B2F959B7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914CFE-E308-7CB1-E5F3-07EF439E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85CB9-6CC5-3A39-0BC3-CB2F96E2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3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161-659C-DABB-4616-85559A5E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10D91-62D5-2E80-7F67-A95D89C2A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BCC89A-478D-A47A-C449-4415A72F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D3F635-1934-ECF0-4D81-2DA511D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517EE-10BE-9EC2-77C7-6154546D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69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04D89-75FF-7AD3-317B-8E0EE3AF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E3F47-B803-B735-A157-9A30F2E1C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462A7-EE38-6540-A998-6A61A6532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3588E-7E57-FBC0-03D4-40220915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067EB6-3864-4C55-BEC0-A6E9A39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331BCC-5A7D-89D9-25DD-41760A33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281D-7763-C33D-3552-FA0CB3E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D42B74-7332-2E51-87E1-EE06DDE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335F4-58B0-C202-7536-CC69AEFAC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12A2A2-803D-4809-FF34-F0D6765DE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6BF5B5-A1C0-6668-7C51-0BE308040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BAAFA9-D8E7-9F3F-5D47-60A2B143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D91902-B2A7-656F-34AF-B8B3EC94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E25419-C114-5806-3C53-AF33E3E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3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F1F59-303C-F22D-1735-8CF63E8B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B44121-3B80-2C74-1DDB-58A9292B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C43923-5D16-F305-81FD-EF8511F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23F0AC-0384-3719-826E-264F5A52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4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78B482-3446-ECDE-88C3-D45E4F96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7B119B1-0FE3-F586-2F20-080719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79C6E7-15BB-A39E-1C39-E82C3CAC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1DEF2-1BC0-5BCB-A4B5-9919AA21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16A8E-ED78-3818-8DA3-7409500AF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CAE9-2360-A967-EA6A-9A2BACA3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F15A31-A59A-B3CA-97DA-F0F47108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45B6E-547A-2106-B5B7-88F44DB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C1229E-9499-2C3B-9592-598FE4A7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FEBF0-2C5A-74CE-F816-2B2815ED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18AF0-A9C1-4D72-2501-AAA443F7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D67CCF-006C-7467-D759-55329047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66501-44AC-0BA7-DEB1-CBE0809A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064CC4-43A3-4576-4F64-4EF20AA1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21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F54D3-B92B-44E5-79A8-75C450B2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7C0CB-7789-2266-04EC-1FB7E2FC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D580D3-BA7F-1218-4462-B79285C5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C4E61B-00C6-5896-BE70-FFC6EF82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85A514-C7AB-4381-5547-D1E4B292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30ABFC-150C-8936-DBB0-3C8F21C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9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6103E-239E-B027-1F54-4226AB2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2EB90-D693-6CA7-D263-AD2B2B2DD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D5C04-2534-ECA6-43EE-C18BF1A6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F71E-FA32-5DD8-7183-902FC5EE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F5484-795D-D803-0D4A-A311A46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1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69D52A-2BD6-FC0D-FD3B-241BD1228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4CBACE-2CA8-2C41-BCCC-D744D7F6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2EF5E-60A3-0894-9DA7-A1D65AFA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5E8EF8-E883-6B5C-8398-DA3B5E98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11E06D-9B22-6749-0623-B29A3298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6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63F8D-45A4-6DE4-303B-529A426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2453B6-3CA2-CECC-3AFE-2E15941B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E3CBE-C0C3-9147-B597-F5E2E541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B68F3D-8966-7DB4-AF35-16CD9C75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158779-8E9D-BD42-9AAD-B55CE9EF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89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38F32-1D0F-4F26-D49D-5D43385F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DE688-B45A-A431-5059-D0CFA888B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80A6BE-72E6-8EC6-2CE8-930681008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034E64-3660-795A-B33F-4F89FBEE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19CF8E-CD58-E212-20BE-0451940B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B1D37D-EBB1-08B0-FF80-551BA5CA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96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27259-49C0-D41E-D4E2-FE8B9626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6F972-359C-731E-A1F1-9823ABF9B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6E713F-A3E3-496D-C59C-DB2E9A7D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C54054-A515-7010-A0CD-DE0366430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71BED88-A604-E3C0-1F18-1F937BCC6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047E3C-1C23-0A5B-7010-1EA82F31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5FBB97F-1578-D6AB-DDDD-F939B1C1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DCA5BE-ED3A-70A1-12D9-A0D3C81B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39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275E9-EFEE-1B26-8FA5-36E9E2A0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982D2A-4412-3E2C-38B2-6CED8FB6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62EB4C-A2CE-BCE2-4003-9FAA6C00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290209-62A2-5165-5F73-5AB8833B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43EBA22-7E25-3AD0-AD07-E7E19EF2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BC10F3-84EA-B25C-0647-A508EC42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665102-9C78-C87D-EAC9-2E060A037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72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256B3-5857-2FBC-DCB7-18A21B6F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80DE0-43BC-2C49-1D25-40424F3A1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099458-D33C-A4AE-C7D8-E99C0E0F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A8C036-8765-EFD6-B6B7-6ADC4C6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B0DAE2-1326-6CF5-2361-0AC03616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10885C-3436-AF7D-1358-14419377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03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02C0E-BA3C-9C1A-DA06-CC4F7FF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3B20B4-0C74-0554-D28C-72CA50923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55EE6D-E64D-EFD2-DC2B-CF58B68A1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E4379C-C2F2-0736-BC57-AECB6240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32AA04-774E-8FC1-DA35-88206A64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6B0C52-8538-4FB5-E5BF-69B9C33F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3BF589A-9761-70BF-C0A0-721E718F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0EB9C4-8F63-936B-4890-6BCB9C99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F8640-54DB-405F-D52A-70C2CB626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42D86F-C2DB-3C2C-86CC-5A8DBB333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2D7E87-408E-8C08-1C87-4D2697F49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7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989219-E47D-180C-7A22-0414058B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DDB0D7-4AC7-1226-75C9-0CB7E2185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59C22-7435-8AA7-1975-C2F4E5960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6DF3-F9E1-450F-9BF1-D81D7EB6C373}" type="datetimeFigureOut">
              <a:rPr lang="zh-TW" altLang="en-US" smtClean="0"/>
              <a:t>2023/12/22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960ED-6A75-1AE4-F0E9-ACE1C9BE7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391C7-41A4-E94E-F6AB-118D39D25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85DC-0896-401D-9F51-60E91E3E94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1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notesSlide" Target="../notesSlides/notesSlide6.xml"/><Relationship Id="rId7" Type="http://schemas.openxmlformats.org/officeDocument/2006/relationships/slide" Target="slide33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slide" Target="slide31.xml"/><Relationship Id="rId11" Type="http://schemas.openxmlformats.org/officeDocument/2006/relationships/slide" Target="slide37.xml"/><Relationship Id="rId5" Type="http://schemas.openxmlformats.org/officeDocument/2006/relationships/slide" Target="slide29.xml"/><Relationship Id="rId15" Type="http://schemas.openxmlformats.org/officeDocument/2006/relationships/slide" Target="slide43.xml"/><Relationship Id="rId10" Type="http://schemas.openxmlformats.org/officeDocument/2006/relationships/slide" Target="slide34.xml"/><Relationship Id="rId4" Type="http://schemas.openxmlformats.org/officeDocument/2006/relationships/image" Target="../media/image7.png"/><Relationship Id="rId9" Type="http://schemas.openxmlformats.org/officeDocument/2006/relationships/slide" Target="slide30.xml"/><Relationship Id="rId14" Type="http://schemas.openxmlformats.org/officeDocument/2006/relationships/slide" Target="slide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2729692-A41E-0444-35C8-D46C8C47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966" y="-718916"/>
            <a:ext cx="14427200" cy="8295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178100-9E94-82C9-0CBE-20088FF0853D}"/>
              </a:ext>
            </a:extLst>
          </p:cNvPr>
          <p:cNvSpPr/>
          <p:nvPr/>
        </p:nvSpPr>
        <p:spPr>
          <a:xfrm>
            <a:off x="-2616968" y="1124744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44D8B-0D45-FBFD-BEA1-D84DD008D4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D8B4EF-72F8-3C98-E245-4BED77440F5D}"/>
              </a:ext>
            </a:extLst>
          </p:cNvPr>
          <p:cNvSpPr/>
          <p:nvPr/>
        </p:nvSpPr>
        <p:spPr>
          <a:xfrm>
            <a:off x="6003634" y="1833527"/>
            <a:ext cx="1847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7000" cap="none" spc="0" dirty="0">
              <a:ln w="0"/>
              <a:solidFill>
                <a:srgbClr val="FF3300"/>
              </a:solidFill>
              <a:effectLst>
                <a:reflection blurRad="6350" stA="53000" endA="300" endPos="35500" dir="5400000" sy="-90000" algn="bl" rotWithShape="0"/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26227E-51ED-F1D2-E92A-3EB783FBAE16}"/>
              </a:ext>
            </a:extLst>
          </p:cNvPr>
          <p:cNvSpPr/>
          <p:nvPr/>
        </p:nvSpPr>
        <p:spPr>
          <a:xfrm>
            <a:off x="3258849" y="3131704"/>
            <a:ext cx="5859041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0"/>
                <a:solidFill>
                  <a:srgbClr val="F8F8F8"/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Internet Protocol</a:t>
            </a:r>
            <a:endParaRPr lang="zh-TW" altLang="en-US" sz="5400" b="0" cap="none" spc="0" dirty="0">
              <a:ln w="0"/>
              <a:solidFill>
                <a:srgbClr val="F8F8F8"/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A61137-01B4-001C-6861-334FF1600A90}"/>
              </a:ext>
            </a:extLst>
          </p:cNvPr>
          <p:cNvSpPr/>
          <p:nvPr/>
        </p:nvSpPr>
        <p:spPr>
          <a:xfrm>
            <a:off x="2551793" y="1828012"/>
            <a:ext cx="727314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月主題課程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7000" b="1" dirty="0">
                <a:ln/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7000" b="1" dirty="0">
              <a:ln/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91170-27E1-2734-09D0-26DA4773F9E4}"/>
              </a:ext>
            </a:extLst>
          </p:cNvPr>
          <p:cNvSpPr/>
          <p:nvPr/>
        </p:nvSpPr>
        <p:spPr>
          <a:xfrm>
            <a:off x="4923306" y="4773950"/>
            <a:ext cx="2345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</a:t>
            </a:r>
            <a:r>
              <a:rPr lang="zh-TW" altLang="en-US" sz="2000" b="0" i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陳奕其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44E2F-938B-E997-C324-375316891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52" y="4886893"/>
            <a:ext cx="4257456" cy="319493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F8B197B-D0EF-5B0B-3690-194C5EFA78DC}"/>
              </a:ext>
            </a:extLst>
          </p:cNvPr>
          <p:cNvGrpSpPr/>
          <p:nvPr/>
        </p:nvGrpSpPr>
        <p:grpSpPr>
          <a:xfrm>
            <a:off x="9063990" y="5651744"/>
            <a:ext cx="3128010" cy="1206256"/>
            <a:chOff x="9014916" y="5051374"/>
            <a:chExt cx="3128010" cy="120625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586D54-15EC-43EB-889A-35307AB4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290" y1="68821" x2="11290" y2="68821"/>
                          <a14:foregroundMark x1="23754" y1="70342" x2="23754" y2="70342"/>
                          <a14:foregroundMark x1="35044" y1="71103" x2="35044" y2="71103"/>
                          <a14:foregroundMark x1="38856" y1="68061" x2="38856" y2="68061"/>
                          <a14:foregroundMark x1="33138" y1="59696" x2="35484" y2="79087"/>
                          <a14:foregroundMark x1="44282" y1="71483" x2="44428" y2="78707"/>
                          <a14:foregroundMark x1="70821" y1="70342" x2="70821" y2="71483"/>
                          <a14:foregroundMark x1="82991" y1="70342" x2="82991" y2="70342"/>
                          <a14:backgroundMark x1="10117" y1="32700" x2="10117" y2="43726"/>
                          <a14:backgroundMark x1="15689" y1="43726" x2="16569" y2="384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4916" y="5051374"/>
              <a:ext cx="3128010" cy="12062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23C9F4-6DC1-5252-6483-0D55EB00C0AC}"/>
                </a:ext>
              </a:extLst>
            </p:cNvPr>
            <p:cNvSpPr/>
            <p:nvPr/>
          </p:nvSpPr>
          <p:spPr>
            <a:xfrm>
              <a:off x="9157112" y="5055591"/>
              <a:ext cx="1146468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華康少女文字W5" panose="040F0509000000000000" pitchFamily="81" charset="-120"/>
                  <a:ea typeface="華康少女文字W5" panose="040F0509000000000000" pitchFamily="81" charset="-120"/>
                </a:rPr>
                <a:t>贊助商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(classful)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00BCB9-96E0-115A-D23C-F15075472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44060"/>
              </p:ext>
            </p:extLst>
          </p:nvPr>
        </p:nvGraphicFramePr>
        <p:xfrm>
          <a:off x="680800" y="2618840"/>
          <a:ext cx="9311324" cy="358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49">
                  <a:extLst>
                    <a:ext uri="{9D8B030D-6E8A-4147-A177-3AD203B41FA5}">
                      <a16:colId xmlns:a16="http://schemas.microsoft.com/office/drawing/2014/main" val="537634392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4267111768"/>
                    </a:ext>
                  </a:extLst>
                </a:gridCol>
                <a:gridCol w="2158728">
                  <a:extLst>
                    <a:ext uri="{9D8B030D-6E8A-4147-A177-3AD203B41FA5}">
                      <a16:colId xmlns:a16="http://schemas.microsoft.com/office/drawing/2014/main" val="1422734385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462140479"/>
                    </a:ext>
                  </a:extLst>
                </a:gridCol>
                <a:gridCol w="1788149">
                  <a:extLst>
                    <a:ext uri="{9D8B030D-6E8A-4147-A177-3AD203B41FA5}">
                      <a16:colId xmlns:a16="http://schemas.microsoft.com/office/drawing/2014/main" val="368016152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prefix length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Mask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1447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255.0.0.0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76806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255.255.0.0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631023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255.255.255.0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7503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0B62DDD-D2BD-5162-DCF0-59AA9BBCCFF6}"/>
              </a:ext>
            </a:extLst>
          </p:cNvPr>
          <p:cNvSpPr/>
          <p:nvPr/>
        </p:nvSpPr>
        <p:spPr>
          <a:xfrm>
            <a:off x="6411817" y="2618839"/>
            <a:ext cx="3580307" cy="3587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2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DB0204-9B3C-416E-8BB4-9A3946E12DEB}"/>
              </a:ext>
            </a:extLst>
          </p:cNvPr>
          <p:cNvSpPr/>
          <p:nvPr/>
        </p:nvSpPr>
        <p:spPr>
          <a:xfrm>
            <a:off x="1563692" y="763517"/>
            <a:ext cx="824937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300A25-1B8B-0B28-F663-69D7AAFFC16F}"/>
              </a:ext>
            </a:extLst>
          </p:cNvPr>
          <p:cNvSpPr/>
          <p:nvPr/>
        </p:nvSpPr>
        <p:spPr>
          <a:xfrm>
            <a:off x="1253511" y="2614351"/>
            <a:ext cx="88697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172</a:t>
            </a:r>
            <a:r>
              <a:rPr lang="en-US" altLang="zh-TW" sz="8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.16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189D8-3D01-DB3C-1956-ABA849552F68}"/>
              </a:ext>
            </a:extLst>
          </p:cNvPr>
          <p:cNvSpPr/>
          <p:nvPr/>
        </p:nvSpPr>
        <p:spPr>
          <a:xfrm>
            <a:off x="943331" y="4465185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</a:t>
            </a:r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923434" y="2057400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579987" y="5663028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4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特殊的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地址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855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網段地址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全為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altLang="zh-TW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廣播地址</a:t>
            </a:r>
            <a:r>
              <a:rPr lang="en-US" altLang="zh-TW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</a:t>
            </a:r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全為</a:t>
            </a:r>
            <a:r>
              <a:rPr lang="en-US" altLang="zh-TW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計算網段內可用主機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85595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2^(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bits)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數量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-2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93B9DC-BF2F-62E3-F3FA-55684D1AF0DB}"/>
              </a:ext>
            </a:extLst>
          </p:cNvPr>
          <p:cNvSpPr/>
          <p:nvPr/>
        </p:nvSpPr>
        <p:spPr>
          <a:xfrm>
            <a:off x="88683" y="4935265"/>
            <a:ext cx="855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請計算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12.0.0.0/8</a:t>
            </a: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的可用主機數量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用計算機</a:t>
            </a:r>
            <a:r>
              <a:rPr lang="en-US" altLang="zh-TW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4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32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來點例子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C31D31-D0ED-DE3F-60C9-805242CAAF57}"/>
              </a:ext>
            </a:extLst>
          </p:cNvPr>
          <p:cNvSpPr/>
          <p:nvPr/>
        </p:nvSpPr>
        <p:spPr>
          <a:xfrm>
            <a:off x="3612453" y="2057400"/>
            <a:ext cx="57823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192.168.21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/24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638598" y="304427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00010101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6E23C1-5414-FFF2-D863-D1A2A80E771C}"/>
              </a:ext>
            </a:extLst>
          </p:cNvPr>
          <p:cNvSpPr/>
          <p:nvPr/>
        </p:nvSpPr>
        <p:spPr>
          <a:xfrm>
            <a:off x="638598" y="480059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00010101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624EE-0276-4374-BFEC-85F52E6EA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A0524B-09DA-246C-527C-717F30EA5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2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4D1F38-2088-661E-112A-7000DB1A5E2B}"/>
              </a:ext>
            </a:extLst>
          </p:cNvPr>
          <p:cNvSpPr/>
          <p:nvPr/>
        </p:nvSpPr>
        <p:spPr>
          <a:xfrm>
            <a:off x="1103272" y="4766535"/>
            <a:ext cx="48494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48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76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.16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/9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49A872-B5F9-379A-00D3-1D6ACDB74427}"/>
              </a:ext>
            </a:extLst>
          </p:cNvPr>
          <p:cNvSpPr/>
          <p:nvPr/>
        </p:nvSpPr>
        <p:spPr>
          <a:xfrm>
            <a:off x="792290" y="3044279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192.168.1.0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31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522FEEC-A83A-CCA5-13F3-F5F6E953687E}"/>
              </a:ext>
            </a:extLst>
          </p:cNvPr>
          <p:cNvSpPr txBox="1">
            <a:spLocks/>
          </p:cNvSpPr>
          <p:nvPr/>
        </p:nvSpPr>
        <p:spPr>
          <a:xfrm>
            <a:off x="1003681" y="440675"/>
            <a:ext cx="10916569" cy="1616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計算網段中主機數量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5BCE2D-2386-BAF1-E4BE-70C4E16B3A3C}"/>
              </a:ext>
            </a:extLst>
          </p:cNvPr>
          <p:cNvSpPr/>
          <p:nvPr/>
        </p:nvSpPr>
        <p:spPr>
          <a:xfrm>
            <a:off x="805379" y="3997094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172.16.22.4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/18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DE9164-704B-22B7-8CD7-000C817EFFBA}"/>
              </a:ext>
            </a:extLst>
          </p:cNvPr>
          <p:cNvSpPr/>
          <p:nvPr/>
        </p:nvSpPr>
        <p:spPr>
          <a:xfrm>
            <a:off x="805379" y="2155972"/>
            <a:ext cx="5160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192.168.1.0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/24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5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雜談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- IANA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1003681" y="2328183"/>
            <a:ext cx="969008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zh-TW" sz="4400" b="1" dirty="0"/>
              <a:t>Internet Assigned Numbers Authority</a:t>
            </a:r>
            <a:endParaRPr lang="en-US" altLang="zh-TW" sz="4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管理網際網路中使用的 </a:t>
            </a:r>
            <a:r>
              <a:rPr lang="en-US" altLang="zh-TW" sz="4400" b="1" dirty="0"/>
              <a:t>IP </a:t>
            </a:r>
            <a:r>
              <a:rPr lang="zh-TW" altLang="en-US" sz="4400" b="1" dirty="0"/>
              <a:t>位址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5018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雜談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- 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網路的起源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41C0D-6A72-92C4-3102-98AA8F1BC48C}"/>
              </a:ext>
            </a:extLst>
          </p:cNvPr>
          <p:cNvSpPr/>
          <p:nvPr/>
        </p:nvSpPr>
        <p:spPr>
          <a:xfrm>
            <a:off x="1003681" y="2328183"/>
            <a:ext cx="43204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美國軍事用途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6690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8C379-1FC6-342C-FF9A-6D0F7C43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7361"/>
            <a:ext cx="12191998" cy="81127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1C2782-D772-BD9C-01DA-A2004F358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248E8-E406-43F2-ECE3-6A026654FDE9}"/>
              </a:ext>
            </a:extLst>
          </p:cNvPr>
          <p:cNvSpPr/>
          <p:nvPr/>
        </p:nvSpPr>
        <p:spPr>
          <a:xfrm>
            <a:off x="-2905000" y="1153189"/>
            <a:ext cx="17137904" cy="4320480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C1E882-CBF4-3B72-4508-9A3A5C767697}"/>
              </a:ext>
            </a:extLst>
          </p:cNvPr>
          <p:cNvSpPr/>
          <p:nvPr/>
        </p:nvSpPr>
        <p:spPr>
          <a:xfrm>
            <a:off x="4769355" y="2644170"/>
            <a:ext cx="265329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華康少女文字W5" panose="040F0509000000000000" pitchFamily="81" charset="-120"/>
                <a:ea typeface="華康少女文字W5" panose="040F0509000000000000" pitchFamily="81" charset="-120"/>
              </a:rPr>
              <a:t>IPv4</a:t>
            </a:r>
            <a:endParaRPr lang="zh-TW" alt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華康少女文字W5" panose="040F0509000000000000" pitchFamily="81" charset="-120"/>
              <a:ea typeface="華康少女文字W5" panose="040F05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51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1" y="440675"/>
            <a:ext cx="10916569" cy="161672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遮罩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(classless)</a:t>
            </a:r>
            <a:b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classless inter-domain </a:t>
            </a:r>
            <a:r>
              <a:rPr lang="en-US" altLang="zh-TW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routing,CIDR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F1F90-EFA5-E953-1646-A34FE75CA240}"/>
              </a:ext>
            </a:extLst>
          </p:cNvPr>
          <p:cNvSpPr/>
          <p:nvPr/>
        </p:nvSpPr>
        <p:spPr>
          <a:xfrm>
            <a:off x="88683" y="2348880"/>
            <a:ext cx="69797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可以自己決定</a:t>
            </a:r>
            <a:r>
              <a:rPr lang="en-US" altLang="zh-TW" sz="4000" b="0" i="0" dirty="0">
                <a:solidFill>
                  <a:srgbClr val="000229"/>
                </a:solidFill>
                <a:effectLst/>
                <a:latin typeface="NeverMind"/>
              </a:rPr>
              <a:t>prefix length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7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456961" y="2057400"/>
            <a:ext cx="6093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98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70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7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01100010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4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404619" y="5663029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269005" y="5663028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168.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343965" y="5663027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33.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052860" y="5663026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.96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2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DF1C47A-E33E-F16A-91A7-8EEAC56AE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897"/>
              </p:ext>
            </p:extLst>
          </p:nvPr>
        </p:nvGraphicFramePr>
        <p:xfrm>
          <a:off x="1182000" y="2272045"/>
          <a:ext cx="9828000" cy="23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9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C789DC8-5F14-82FC-8EE4-5DB4DCA8D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28528"/>
              </p:ext>
            </p:extLst>
          </p:nvPr>
        </p:nvGraphicFramePr>
        <p:xfrm>
          <a:off x="2371187" y="294701"/>
          <a:ext cx="744962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3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779612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375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375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375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455ACF4-43AA-949C-5B05-75BDA5AAB338}"/>
              </a:ext>
            </a:extLst>
          </p:cNvPr>
          <p:cNvSpPr/>
          <p:nvPr/>
        </p:nvSpPr>
        <p:spPr>
          <a:xfrm>
            <a:off x="440034" y="1898699"/>
            <a:ext cx="40989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 0~192.168.33.15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1B0C4E-1800-C18D-7AA8-769589697C10}"/>
              </a:ext>
            </a:extLst>
          </p:cNvPr>
          <p:cNvSpPr/>
          <p:nvPr/>
        </p:nvSpPr>
        <p:spPr>
          <a:xfrm>
            <a:off x="440034" y="2822029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192.168.33.16~192.168.33.31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005982-B0DF-559D-082B-D1517859998D}"/>
              </a:ext>
            </a:extLst>
          </p:cNvPr>
          <p:cNvSpPr/>
          <p:nvPr/>
        </p:nvSpPr>
        <p:spPr>
          <a:xfrm>
            <a:off x="440034" y="3745359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192.168.33.32~192.168.33.47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453EF5-8395-42AF-1F7D-0FCE2C557A1D}"/>
              </a:ext>
            </a:extLst>
          </p:cNvPr>
          <p:cNvSpPr/>
          <p:nvPr/>
        </p:nvSpPr>
        <p:spPr>
          <a:xfrm>
            <a:off x="421598" y="4635262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192.168.33.48~192.168.33.63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4A3E59-5112-4CC5-64E1-A63F45438FB2}"/>
              </a:ext>
            </a:extLst>
          </p:cNvPr>
          <p:cNvSpPr/>
          <p:nvPr/>
        </p:nvSpPr>
        <p:spPr>
          <a:xfrm>
            <a:off x="403161" y="5522326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192.168.33.48~192.168.33.63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ABFBAD-C4D1-76F9-67DB-B5D5348F7410}"/>
              </a:ext>
            </a:extLst>
          </p:cNvPr>
          <p:cNvSpPr/>
          <p:nvPr/>
        </p:nvSpPr>
        <p:spPr>
          <a:xfrm>
            <a:off x="5747496" y="1898699"/>
            <a:ext cx="40989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192.168.33.64~192.168.33.79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2141F0-07D7-B5E5-78E3-B5FA3D6AC31F}"/>
              </a:ext>
            </a:extLst>
          </p:cNvPr>
          <p:cNvSpPr/>
          <p:nvPr/>
        </p:nvSpPr>
        <p:spPr>
          <a:xfrm>
            <a:off x="5747496" y="2822029"/>
            <a:ext cx="395501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192.168.33.80~192.168.33.95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27C005-EEC1-223E-2A8F-209945126A9D}"/>
              </a:ext>
            </a:extLst>
          </p:cNvPr>
          <p:cNvSpPr/>
          <p:nvPr/>
        </p:nvSpPr>
        <p:spPr>
          <a:xfrm>
            <a:off x="5747495" y="3745359"/>
            <a:ext cx="40989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192.168.33.96~192.168.33.111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6546A4-5A27-5E4E-FF4B-2F1F1617A9DC}"/>
              </a:ext>
            </a:extLst>
          </p:cNvPr>
          <p:cNvSpPr/>
          <p:nvPr/>
        </p:nvSpPr>
        <p:spPr>
          <a:xfrm>
            <a:off x="5729060" y="4635262"/>
            <a:ext cx="425222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192.168.33.112~192.168.33.127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D76EA5-EA60-F661-79BF-0D8ABBD6877B}"/>
              </a:ext>
            </a:extLst>
          </p:cNvPr>
          <p:cNvSpPr/>
          <p:nvPr/>
        </p:nvSpPr>
        <p:spPr>
          <a:xfrm>
            <a:off x="5710622" y="5522326"/>
            <a:ext cx="413578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192.168.33.128~192.168.33.34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FE42B7-65A8-CA3B-BAA7-91686ACD1556}"/>
              </a:ext>
            </a:extLst>
          </p:cNvPr>
          <p:cNvSpPr/>
          <p:nvPr/>
        </p:nvSpPr>
        <p:spPr>
          <a:xfrm>
            <a:off x="8143644" y="6074673"/>
            <a:ext cx="492443" cy="400110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…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53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327B3F4-269F-8CCE-E9F8-A26331252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32223"/>
              </p:ext>
            </p:extLst>
          </p:nvPr>
        </p:nvGraphicFramePr>
        <p:xfrm>
          <a:off x="1164000" y="1526570"/>
          <a:ext cx="9864000" cy="380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00">
                  <a:extLst>
                    <a:ext uri="{9D8B030D-6E8A-4147-A177-3AD203B41FA5}">
                      <a16:colId xmlns:a16="http://schemas.microsoft.com/office/drawing/2014/main" val="254022879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6427067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331821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74332491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8886114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77653952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31145324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60454917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197092558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Size</a:t>
                      </a:r>
                    </a:p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(Per subnet)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2^(</a:t>
                      </a:r>
                      <a:r>
                        <a:rPr lang="zh-TW" altLang="en-US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主機</a:t>
                      </a:r>
                      <a:r>
                        <a:rPr lang="en-US" altLang="zh-TW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bits)</a:t>
                      </a:r>
                      <a:r>
                        <a:rPr lang="zh-TW" altLang="en-US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24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+1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78936"/>
                  </a:ext>
                </a:extLst>
              </a:tr>
              <a:tr h="7454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Subnet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255</a:t>
                      </a:r>
                      <a:endParaRPr lang="zh-TW" altLang="en-US" sz="2400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565631"/>
                  </a:ext>
                </a:extLst>
              </a:tr>
              <a:tr h="74547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CIDR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/26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</a:rPr>
                        <a:t>/32</a:t>
                      </a:r>
                      <a:endParaRPr lang="zh-TW" altLang="en-US" sz="2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65339"/>
                  </a:ext>
                </a:extLst>
              </a:tr>
              <a:tr h="7454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/17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/18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/23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02733"/>
                  </a:ext>
                </a:extLst>
              </a:tr>
              <a:tr h="7454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/15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X</a:t>
                      </a:r>
                      <a:endParaRPr lang="zh-TW" altLang="en-US" sz="3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052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6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(C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456961" y="2057400"/>
            <a:ext cx="6093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192.168.33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98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8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70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7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01100010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4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11000000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10101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00100001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0110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404619" y="5663029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269005" y="5663028"/>
            <a:ext cx="14285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168.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343965" y="5663027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33.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052860" y="5663026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.96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16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判斷網段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(A</a:t>
            </a:r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級為例</a:t>
            </a:r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3767942" y="2057400"/>
            <a:ext cx="54713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34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1 . 1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/11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6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00100010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00000001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B7CAE-FCA4-A91A-FAAE-4296D966D99D}"/>
              </a:ext>
            </a:extLst>
          </p:cNvPr>
          <p:cNvSpPr/>
          <p:nvPr/>
        </p:nvSpPr>
        <p:spPr>
          <a:xfrm>
            <a:off x="682662" y="4994169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00001010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D74FD05-45A7-7951-DAC1-2E475638EEFA}"/>
              </a:ext>
            </a:extLst>
          </p:cNvPr>
          <p:cNvSpPr/>
          <p:nvPr/>
        </p:nvSpPr>
        <p:spPr>
          <a:xfrm>
            <a:off x="1560110" y="5663029"/>
            <a:ext cx="11176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D8FBCE-54BC-663D-A683-F5C1B8F77D95}"/>
              </a:ext>
            </a:extLst>
          </p:cNvPr>
          <p:cNvSpPr/>
          <p:nvPr/>
        </p:nvSpPr>
        <p:spPr>
          <a:xfrm>
            <a:off x="4424495" y="5663028"/>
            <a:ext cx="1117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32.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D6E06-13E8-214C-4655-D273748E6418}"/>
              </a:ext>
            </a:extLst>
          </p:cNvPr>
          <p:cNvSpPr/>
          <p:nvPr/>
        </p:nvSpPr>
        <p:spPr>
          <a:xfrm>
            <a:off x="7499457" y="5663027"/>
            <a:ext cx="8066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0.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2810EE-CCFD-898A-4604-CAC101A3FE8C}"/>
              </a:ext>
            </a:extLst>
          </p:cNvPr>
          <p:cNvSpPr/>
          <p:nvPr/>
        </p:nvSpPr>
        <p:spPr>
          <a:xfrm>
            <a:off x="10363842" y="5663026"/>
            <a:ext cx="4956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altLang="zh-TW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6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小練習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A1322-C7E5-C27F-A4D3-E629A695E0FA}"/>
              </a:ext>
            </a:extLst>
          </p:cNvPr>
          <p:cNvSpPr/>
          <p:nvPr/>
        </p:nvSpPr>
        <p:spPr>
          <a:xfrm>
            <a:off x="4234417" y="2057400"/>
            <a:ext cx="45384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48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en-US" altLang="zh-TW" sz="4400" b="0" cap="none" spc="0" dirty="0">
                <a:ln w="0"/>
                <a:solidFill>
                  <a:srgbClr val="FF99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76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. 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. 16</a:t>
            </a:r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altLang="zh-TW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  <a:p>
            <a:pPr algn="ctr"/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255.128.0.0</a:t>
            </a:r>
            <a:r>
              <a:rPr lang="en-US" altLang="zh-TW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58898A-3F4C-59A3-BDCD-27EDCBB62675}"/>
              </a:ext>
            </a:extLst>
          </p:cNvPr>
          <p:cNvSpPr/>
          <p:nvPr/>
        </p:nvSpPr>
        <p:spPr>
          <a:xfrm>
            <a:off x="682665" y="4212058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11111111</a:t>
            </a:r>
            <a:r>
              <a:rPr lang="zh-TW" alt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r>
              <a:rPr lang="zh-TW" altLang="en-US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00000000</a:t>
            </a:r>
            <a:endParaRPr lang="zh-TW" altLang="en-US" sz="4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6DE55-AC00-99BA-2BAA-C25DCBDF1626}"/>
              </a:ext>
            </a:extLst>
          </p:cNvPr>
          <p:cNvSpPr/>
          <p:nvPr/>
        </p:nvSpPr>
        <p:spPr>
          <a:xfrm>
            <a:off x="682667" y="3479282"/>
            <a:ext cx="110690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00110000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01001100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00000011</a:t>
            </a:r>
            <a:r>
              <a:rPr lang="zh-TW" alt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altLang="zh-TW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00010000</a:t>
            </a:r>
            <a:endParaRPr lang="zh-TW" altLang="en-US" sz="4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C2E720-C807-17E7-543B-69140AE7552A}"/>
              </a:ext>
            </a:extLst>
          </p:cNvPr>
          <p:cNvSpPr/>
          <p:nvPr/>
        </p:nvSpPr>
        <p:spPr>
          <a:xfrm>
            <a:off x="123981" y="426422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4A11-43F7-B35F-4781-9B29CC090AC9}"/>
              </a:ext>
            </a:extLst>
          </p:cNvPr>
          <p:cNvCxnSpPr/>
          <p:nvPr/>
        </p:nvCxnSpPr>
        <p:spPr>
          <a:xfrm>
            <a:off x="219461" y="4981499"/>
            <a:ext cx="1197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20張超好笑【快還要更快】梗圖！快來看看網友們的搞笑創作！">
            <a:extLst>
              <a:ext uri="{FF2B5EF4-FFF2-40B4-BE49-F238E27FC236}">
                <a16:creationId xmlns:a16="http://schemas.microsoft.com/office/drawing/2014/main" id="{05B1545B-1257-C8CA-9CE8-CB5B9D3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77" y="773312"/>
            <a:ext cx="2034844" cy="11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0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1D338-1897-6599-2F4B-B03BD2AF2D8F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小結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B1606C-1B50-06EA-117F-9F59D2C7CCF4}"/>
              </a:ext>
            </a:extLst>
          </p:cNvPr>
          <p:cNvSpPr/>
          <p:nvPr/>
        </p:nvSpPr>
        <p:spPr>
          <a:xfrm>
            <a:off x="1003681" y="2328183"/>
            <a:ext cx="6821098" cy="48320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網路</a:t>
            </a:r>
            <a:r>
              <a:rPr lang="en-US" altLang="zh-TW" sz="4400" b="1" dirty="0"/>
              <a:t>ID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廣播位址</a:t>
            </a:r>
            <a:endParaRPr lang="en-US" altLang="zh-TW" sz="4400" b="1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第一個可用</a:t>
            </a:r>
            <a:r>
              <a:rPr lang="en-US" altLang="zh-TW" sz="4400" b="1" dirty="0"/>
              <a:t>IP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最後一個可用</a:t>
            </a:r>
            <a:r>
              <a:rPr lang="en-US" altLang="zh-TW" sz="4400" b="1" dirty="0"/>
              <a:t>IP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下一個網段</a:t>
            </a:r>
            <a:endParaRPr lang="en-US" altLang="zh-TW" sz="4400" b="1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TW" altLang="en-US" sz="4400" b="1" dirty="0"/>
              <a:t>子網路</a:t>
            </a:r>
            <a:r>
              <a:rPr lang="en-US" altLang="zh-TW" sz="4400" b="1" dirty="0"/>
              <a:t>IP</a:t>
            </a:r>
            <a:r>
              <a:rPr lang="zh-TW" altLang="en-US" sz="4400" b="1" dirty="0"/>
              <a:t>數量</a:t>
            </a:r>
            <a:r>
              <a:rPr lang="en-US" altLang="zh-TW" sz="4400" b="1" dirty="0"/>
              <a:t>(256-mask)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32782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version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標示</a:t>
            </a:r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IP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協定版本</a:t>
            </a:r>
            <a:endParaRPr lang="en-US" altLang="zh-TW" sz="4000" b="0" i="0" dirty="0">
              <a:solidFill>
                <a:srgbClr val="620703"/>
              </a:solidFill>
              <a:effectLst/>
              <a:latin typeface="NeverMind Hand"/>
            </a:endParaRP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IPv4:0100</a:t>
            </a:r>
          </a:p>
          <a:p>
            <a:r>
              <a:rPr lang="en-US" altLang="zh-TW" sz="4000" dirty="0">
                <a:solidFill>
                  <a:srgbClr val="FF0000"/>
                </a:solidFill>
                <a:latin typeface="NeverMind Hand"/>
              </a:rPr>
              <a:t>IPv6:0110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What’s IP(Internet Protocol)?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697977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檢視封包位址，根據路由表決定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hop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1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465263"/>
            <a:ext cx="9753600" cy="2403475"/>
          </a:xfrm>
        </p:spPr>
        <p:txBody>
          <a:bodyPr>
            <a:normAutofit/>
          </a:bodyPr>
          <a:lstStyle/>
          <a:p>
            <a:r>
              <a:rPr lang="en-US" altLang="zh-TW" sz="6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Internet Header Length</a:t>
            </a:r>
            <a:endParaRPr lang="zh-TW" altLang="en-US" sz="6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3944938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標示</a:t>
            </a:r>
            <a:r>
              <a:rPr lang="en-US" altLang="zh-TW" sz="3200" b="0" i="0" dirty="0">
                <a:solidFill>
                  <a:srgbClr val="613204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header</a:t>
            </a:r>
            <a:r>
              <a:rPr lang="zh-TW" altLang="en-US" sz="3200" b="0" i="0" dirty="0">
                <a:solidFill>
                  <a:srgbClr val="613204"/>
                </a:solidFill>
                <a:effectLst/>
                <a:latin typeface="NeverMind Hand"/>
              </a:rPr>
              <a:t>長度</a:t>
            </a:r>
            <a:endParaRPr lang="en-US" altLang="zh-TW" sz="3200" b="0" i="0" dirty="0">
              <a:solidFill>
                <a:srgbClr val="613204"/>
              </a:solidFill>
              <a:effectLst/>
              <a:latin typeface="NeverMind Hand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NeverMind"/>
              </a:rPr>
              <a:t>實際長度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為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IHL</a:t>
            </a:r>
            <a:r>
              <a:rPr lang="zh-TW" altLang="en-US" dirty="0">
                <a:solidFill>
                  <a:srgbClr val="FF0000"/>
                </a:solidFill>
                <a:latin typeface="NeverMind"/>
              </a:rPr>
              <a:t>值*</a:t>
            </a:r>
            <a:r>
              <a:rPr lang="en-US" altLang="zh-TW" dirty="0">
                <a:solidFill>
                  <a:srgbClr val="FF0000"/>
                </a:solidFill>
                <a:latin typeface="NeverMind"/>
              </a:rPr>
              <a:t>4 (bits)</a:t>
            </a:r>
            <a:endParaRPr lang="zh-TW" altLang="en-US" dirty="0">
              <a:solidFill>
                <a:srgbClr val="FF0000"/>
              </a:solidFill>
              <a:latin typeface="NeverMind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Differentiated Services Code Point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QOS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用，延遲數據的優先度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Explicit Congestion Notification</a:t>
            </a:r>
            <a:endParaRPr lang="zh-TW" altLang="en-US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 允許路由器通知傳送端有擁擠發生，它就會知道該放慢速度傳輸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2667319" y="5024735"/>
            <a:ext cx="61715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的傳輸，非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ECT(Non ECN-Capable Transport)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10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ECT(0)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這個封包是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的開始。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01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支援 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ECN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的傳輸，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ECT(1)</a:t>
            </a:r>
          </a:p>
          <a:p>
            <a:pPr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11 – 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發生擁塞，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CE(Congestion Experienced)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071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otal length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b="0" i="0" dirty="0">
                <a:solidFill>
                  <a:srgbClr val="620703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L3 header+ L4 segment</a:t>
            </a:r>
            <a:r>
              <a:rPr lang="zh-TW" altLang="en-US" sz="4000" b="0" i="0" dirty="0">
                <a:solidFill>
                  <a:srgbClr val="620703"/>
                </a:solidFill>
                <a:effectLst/>
                <a:latin typeface="Cambria" panose="02040503050406030204" pitchFamily="18" charset="0"/>
              </a:rPr>
              <a:t>的長度</a:t>
            </a:r>
            <a:endParaRPr lang="zh-TW" alt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5B6138-EBC4-50BE-A48B-1216DAD605FA}"/>
              </a:ext>
            </a:extLst>
          </p:cNvPr>
          <p:cNvSpPr/>
          <p:nvPr/>
        </p:nvSpPr>
        <p:spPr>
          <a:xfrm>
            <a:off x="5046674" y="4308638"/>
            <a:ext cx="20986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最小值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20(Bytes)</a:t>
            </a:r>
            <a:b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</a:br>
            <a:r>
              <a:rPr lang="zh-TW" altLang="en-US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最大</a:t>
            </a:r>
            <a:r>
              <a:rPr lang="en-US" altLang="zh-TW" b="0" i="0" dirty="0">
                <a:solidFill>
                  <a:srgbClr val="001266"/>
                </a:solidFill>
                <a:effectLst/>
                <a:latin typeface="NeverMind Hand" pitchFamily="2" charset="0"/>
              </a:rPr>
              <a:t>65535(Bytes)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4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Identification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0" i="0" dirty="0">
                <a:solidFill>
                  <a:srgbClr val="620703"/>
                </a:solidFill>
                <a:effectLst/>
                <a:latin typeface="NeverMind Hand"/>
              </a:rPr>
              <a:t>如果資料被切割，用來分辨哪個是同一組的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 fontScale="90000"/>
          </a:bodyPr>
          <a:lstStyle/>
          <a:p>
            <a:r>
              <a:rPr lang="en-US" altLang="zh-TW" sz="9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Flag</a:t>
            </a:r>
            <a:endParaRPr lang="zh-TW" altLang="en-US" sz="9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表示是否有做分割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C79ED2-19D3-E397-4460-4FC950C5DEE9}"/>
              </a:ext>
            </a:extLst>
          </p:cNvPr>
          <p:cNvSpPr/>
          <p:nvPr/>
        </p:nvSpPr>
        <p:spPr>
          <a:xfrm>
            <a:off x="5267888" y="3889997"/>
            <a:ext cx="1656223" cy="24372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恆為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bit:</a:t>
            </a:r>
          </a:p>
          <a:p>
            <a:pPr algn="ctr">
              <a:lnSpc>
                <a:spcPct val="300000"/>
              </a:lnSpc>
            </a:pP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5AEEC5-25BB-A9E2-F86B-C8842B057166}"/>
              </a:ext>
            </a:extLst>
          </p:cNvPr>
          <p:cNvSpPr/>
          <p:nvPr/>
        </p:nvSpPr>
        <p:spPr>
          <a:xfrm>
            <a:off x="7575207" y="4934634"/>
            <a:ext cx="24416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應該被切割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這是獨立的封包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769408-DA9F-31D6-9FBB-950C0E71EEAF}"/>
              </a:ext>
            </a:extLst>
          </p:cNvPr>
          <p:cNvSpPr/>
          <p:nvPr/>
        </p:nvSpPr>
        <p:spPr>
          <a:xfrm>
            <a:off x="6751541" y="5680936"/>
            <a:ext cx="3916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0: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完整的封包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分段封包最後一個</a:t>
            </a:r>
            <a:endParaRPr lang="en-US" altLang="zh-TW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還有更多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1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691" y="2324100"/>
            <a:ext cx="9764617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8600" b="1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ragment offset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讓接收方知道封包原始順序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Time to live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封包存活時間</a:t>
            </a:r>
          </a:p>
          <a:p>
            <a:r>
              <a:rPr lang="zh-TW" altLang="en-US" sz="1800" dirty="0">
                <a:solidFill>
                  <a:srgbClr val="001266"/>
                </a:solidFill>
                <a:latin typeface="NeverMind Hand" pitchFamily="2" charset="0"/>
              </a:rPr>
              <a:t>經過一個路由器就</a:t>
            </a:r>
            <a:r>
              <a:rPr lang="en-US" altLang="zh-TW" sz="1800" dirty="0">
                <a:solidFill>
                  <a:srgbClr val="001266"/>
                </a:solidFill>
                <a:latin typeface="NeverMind Hand" pitchFamily="2" charset="0"/>
              </a:rPr>
              <a:t>-1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Protocol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L4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傳輸層協定</a:t>
            </a:r>
            <a:endParaRPr lang="en-US" altLang="zh-TW" sz="3200" b="0" i="0" dirty="0">
              <a:solidFill>
                <a:srgbClr val="620703"/>
              </a:solidFill>
              <a:effectLst/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114E66E-243C-2853-8321-98C8738EB6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630" b="53132"/>
          <a:stretch/>
        </p:blipFill>
        <p:spPr>
          <a:xfrm>
            <a:off x="4507210" y="4756532"/>
            <a:ext cx="3419952" cy="10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031" y="2324100"/>
            <a:ext cx="9973937" cy="1277938"/>
          </a:xfrm>
        </p:spPr>
        <p:txBody>
          <a:bodyPr>
            <a:no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header checksum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檢查封包是否有誤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C1B1AB1-119B-86A0-EF04-35D7E84EA4B4}"/>
              </a:ext>
            </a:extLst>
          </p:cNvPr>
          <p:cNvGrpSpPr/>
          <p:nvPr/>
        </p:nvGrpSpPr>
        <p:grpSpPr>
          <a:xfrm>
            <a:off x="697260" y="2976559"/>
            <a:ext cx="5398740" cy="2557813"/>
            <a:chOff x="12792744" y="-95157"/>
            <a:chExt cx="12000656" cy="556952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FA5AD06-9E84-F408-AE17-BD01C4787C4E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9E82B73-EFE9-4DAC-F690-CEF5C90A01B0}"/>
                </a:ext>
              </a:extLst>
            </p:cNvPr>
            <p:cNvGrpSpPr/>
            <p:nvPr/>
          </p:nvGrpSpPr>
          <p:grpSpPr>
            <a:xfrm>
              <a:off x="13036748" y="-95157"/>
              <a:ext cx="11756652" cy="5569520"/>
              <a:chOff x="435348" y="548680"/>
              <a:chExt cx="11756652" cy="5569520"/>
            </a:xfrm>
          </p:grpSpPr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CB2C7A2-41A4-140B-8A68-842D2979D4B0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模型 5">
                    <a:extLst>
                      <a:ext uri="{FF2B5EF4-FFF2-40B4-BE49-F238E27FC236}">
                        <a16:creationId xmlns:a16="http://schemas.microsoft.com/office/drawing/2014/main" id="{2F1EC22C-4E83-1D14-C4F8-4C84521B0F4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55999318"/>
                      </p:ext>
                    </p:extLst>
                  </p:nvPr>
                </p:nvGraphicFramePr>
                <p:xfrm>
                  <a:off x="435348" y="2736725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模型 5">
                    <a:extLst>
                      <a:ext uri="{FF2B5EF4-FFF2-40B4-BE49-F238E27FC236}">
                        <a16:creationId xmlns:a16="http://schemas.microsoft.com/office/drawing/2014/main" id="{2F1EC22C-4E83-1D14-C4F8-4C84521B0F4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07030" y="3981423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模型 6">
                    <a:extLst>
                      <a:ext uri="{FF2B5EF4-FFF2-40B4-BE49-F238E27FC236}">
                        <a16:creationId xmlns:a16="http://schemas.microsoft.com/office/drawing/2014/main" id="{E537F092-932B-9D53-7281-57783C0C290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71932830"/>
                      </p:ext>
                    </p:extLst>
                  </p:nvPr>
                </p:nvGraphicFramePr>
                <p:xfrm>
                  <a:off x="6600056" y="2703190"/>
                  <a:ext cx="5437219" cy="32064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模型 6">
                    <a:extLst>
                      <a:ext uri="{FF2B5EF4-FFF2-40B4-BE49-F238E27FC236}">
                        <a16:creationId xmlns:a16="http://schemas.microsoft.com/office/drawing/2014/main" id="{E537F092-932B-9D53-7281-57783C0C290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80350" y="3966022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FA847BCE-CCAC-1D41-763A-CE94D1D0059A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11" name="橢圓 10">
                  <a:extLst>
                    <a:ext uri="{FF2B5EF4-FFF2-40B4-BE49-F238E27FC236}">
                      <a16:creationId xmlns:a16="http://schemas.microsoft.com/office/drawing/2014/main" id="{D9B064E7-24EC-010E-059C-D41F7B6562E9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箭號: 向右 11">
                  <a:extLst>
                    <a:ext uri="{FF2B5EF4-FFF2-40B4-BE49-F238E27FC236}">
                      <a16:creationId xmlns:a16="http://schemas.microsoft.com/office/drawing/2014/main" id="{3FEAF2C8-9C29-9513-3BF1-CDBE1E988E0F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箭號: 向右 12">
                  <a:extLst>
                    <a:ext uri="{FF2B5EF4-FFF2-40B4-BE49-F238E27FC236}">
                      <a16:creationId xmlns:a16="http://schemas.microsoft.com/office/drawing/2014/main" id="{693FB806-3025-D89E-1883-3A88125A4C8E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箭號: 向右 13">
                  <a:extLst>
                    <a:ext uri="{FF2B5EF4-FFF2-40B4-BE49-F238E27FC236}">
                      <a16:creationId xmlns:a16="http://schemas.microsoft.com/office/drawing/2014/main" id="{A0A42B93-50C1-C4A0-35CF-2B3B39855868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箭號: 向右 14">
                  <a:extLst>
                    <a:ext uri="{FF2B5EF4-FFF2-40B4-BE49-F238E27FC236}">
                      <a16:creationId xmlns:a16="http://schemas.microsoft.com/office/drawing/2014/main" id="{CF3E43ED-41CE-77FB-BF46-0B7651D08161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865D99F2-BF64-E55A-7DBC-4586B0FBF0E3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53DE692-A383-CE5E-C78F-9683D4BF832A}"/>
              </a:ext>
            </a:extLst>
          </p:cNvPr>
          <p:cNvGrpSpPr/>
          <p:nvPr/>
        </p:nvGrpSpPr>
        <p:grpSpPr>
          <a:xfrm>
            <a:off x="6256232" y="2991342"/>
            <a:ext cx="5398740" cy="2557813"/>
            <a:chOff x="12792744" y="-95157"/>
            <a:chExt cx="12000656" cy="5569520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708D09B9-E1B7-E52F-AE41-3D067475F1B4}"/>
                </a:ext>
              </a:extLst>
            </p:cNvPr>
            <p:cNvSpPr/>
            <p:nvPr/>
          </p:nvSpPr>
          <p:spPr>
            <a:xfrm>
              <a:off x="12792744" y="1633035"/>
              <a:ext cx="5904656" cy="381642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6000"/>
              </a:schemeClr>
            </a:solidFill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5717438-4773-DC0C-A2A9-466168E25963}"/>
                </a:ext>
              </a:extLst>
            </p:cNvPr>
            <p:cNvGrpSpPr/>
            <p:nvPr/>
          </p:nvGrpSpPr>
          <p:grpSpPr>
            <a:xfrm>
              <a:off x="13036745" y="-95157"/>
              <a:ext cx="11756655" cy="5569520"/>
              <a:chOff x="435345" y="548680"/>
              <a:chExt cx="11756655" cy="5569520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46253929-77AD-C870-9E6D-44E23B03D5FA}"/>
                  </a:ext>
                </a:extLst>
              </p:cNvPr>
              <p:cNvSpPr/>
              <p:nvPr/>
            </p:nvSpPr>
            <p:spPr>
              <a:xfrm>
                <a:off x="6287344" y="2301776"/>
                <a:ext cx="5904656" cy="381642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86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0" name="3D 模型 19">
                    <a:extLst>
                      <a:ext uri="{FF2B5EF4-FFF2-40B4-BE49-F238E27FC236}">
                        <a16:creationId xmlns:a16="http://schemas.microsoft.com/office/drawing/2014/main" id="{5CE8F87C-C182-DE73-9A25-D5F96474B95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74842477"/>
                      </p:ext>
                    </p:extLst>
                  </p:nvPr>
                </p:nvGraphicFramePr>
                <p:xfrm>
                  <a:off x="435345" y="2769474"/>
                  <a:ext cx="5437222" cy="3140905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5" cy="144246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5"/>
                      </am3d:raster>
                      <am3d:objViewport viewportSz="307365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0" name="3D 模型 19">
                    <a:extLst>
                      <a:ext uri="{FF2B5EF4-FFF2-40B4-BE49-F238E27FC236}">
                        <a16:creationId xmlns:a16="http://schemas.microsoft.com/office/drawing/2014/main" id="{5CE8F87C-C182-DE73-9A25-D5F96474B95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366001" y="4011246"/>
                    <a:ext cx="2446045" cy="1442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1" name="3D 模型 20">
                    <a:extLst>
                      <a:ext uri="{FF2B5EF4-FFF2-40B4-BE49-F238E27FC236}">
                        <a16:creationId xmlns:a16="http://schemas.microsoft.com/office/drawing/2014/main" id="{1D86BB4F-0140-52A2-A60F-8E583D0A698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2356872"/>
                      </p:ext>
                    </p:extLst>
                  </p:nvPr>
                </p:nvGraphicFramePr>
                <p:xfrm>
                  <a:off x="6600056" y="2703190"/>
                  <a:ext cx="5437220" cy="3206406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446044" cy="14725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4605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07386" d="1000000"/>
                        <am3d:preTrans dx="1487632" dy="-8882508" dz="-6559769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07366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1" name="3D 模型 20">
                    <a:extLst>
                      <a:ext uri="{FF2B5EF4-FFF2-40B4-BE49-F238E27FC236}">
                        <a16:creationId xmlns:a16="http://schemas.microsoft.com/office/drawing/2014/main" id="{1D86BB4F-0140-52A2-A60F-8E583D0A698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139322" y="3980805"/>
                    <a:ext cx="2446044" cy="14725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0B266C68-CFDC-359D-939B-0160A1EFD6CB}"/>
                  </a:ext>
                </a:extLst>
              </p:cNvPr>
              <p:cNvGrpSpPr/>
              <p:nvPr/>
            </p:nvGrpSpPr>
            <p:grpSpPr>
              <a:xfrm>
                <a:off x="5394842" y="548680"/>
                <a:ext cx="1402316" cy="1404246"/>
                <a:chOff x="6888088" y="4907061"/>
                <a:chExt cx="1339930" cy="1339930"/>
              </a:xfrm>
            </p:grpSpPr>
            <p:sp>
              <p:nvSpPr>
                <p:cNvPr id="25" name="橢圓 24">
                  <a:extLst>
                    <a:ext uri="{FF2B5EF4-FFF2-40B4-BE49-F238E27FC236}">
                      <a16:creationId xmlns:a16="http://schemas.microsoft.com/office/drawing/2014/main" id="{988BF836-4490-E45B-7F66-439596241F2C}"/>
                    </a:ext>
                  </a:extLst>
                </p:cNvPr>
                <p:cNvSpPr/>
                <p:nvPr/>
              </p:nvSpPr>
              <p:spPr>
                <a:xfrm>
                  <a:off x="6888088" y="4907061"/>
                  <a:ext cx="1339930" cy="133993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箭號: 向右 25">
                  <a:extLst>
                    <a:ext uri="{FF2B5EF4-FFF2-40B4-BE49-F238E27FC236}">
                      <a16:creationId xmlns:a16="http://schemas.microsoft.com/office/drawing/2014/main" id="{C629A321-769D-DA8C-87EE-EF85AB841C87}"/>
                    </a:ext>
                  </a:extLst>
                </p:cNvPr>
                <p:cNvSpPr/>
                <p:nvPr/>
              </p:nvSpPr>
              <p:spPr>
                <a:xfrm rot="5400000">
                  <a:off x="7296989" y="581292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箭號: 向右 26">
                  <a:extLst>
                    <a:ext uri="{FF2B5EF4-FFF2-40B4-BE49-F238E27FC236}">
                      <a16:creationId xmlns:a16="http://schemas.microsoft.com/office/drawing/2014/main" id="{C37482BD-8312-8636-A6C5-7CFD07E5A5E7}"/>
                    </a:ext>
                  </a:extLst>
                </p:cNvPr>
                <p:cNvSpPr/>
                <p:nvPr/>
              </p:nvSpPr>
              <p:spPr>
                <a:xfrm rot="16200000">
                  <a:off x="7297858" y="5178499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箭號: 向右 27">
                  <a:extLst>
                    <a:ext uri="{FF2B5EF4-FFF2-40B4-BE49-F238E27FC236}">
                      <a16:creationId xmlns:a16="http://schemas.microsoft.com/office/drawing/2014/main" id="{8BA0CBDB-89FE-E55B-8EE6-45F764278865}"/>
                    </a:ext>
                  </a:extLst>
                </p:cNvPr>
                <p:cNvSpPr/>
                <p:nvPr/>
              </p:nvSpPr>
              <p:spPr>
                <a:xfrm rot="10800000">
                  <a:off x="6931771" y="5483007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箭號: 向右 28">
                  <a:extLst>
                    <a:ext uri="{FF2B5EF4-FFF2-40B4-BE49-F238E27FC236}">
                      <a16:creationId xmlns:a16="http://schemas.microsoft.com/office/drawing/2014/main" id="{2B1E33DF-AA4B-30DE-B58D-90F7F7F8FE06}"/>
                    </a:ext>
                  </a:extLst>
                </p:cNvPr>
                <p:cNvSpPr/>
                <p:nvPr/>
              </p:nvSpPr>
              <p:spPr>
                <a:xfrm>
                  <a:off x="7662208" y="5472872"/>
                  <a:ext cx="522128" cy="20830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1776E95-A7B4-E22E-21FA-C519A706522C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flipV="1">
                <a:off x="2855640" y="1250803"/>
                <a:ext cx="2539202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BED77FA1-CC84-761F-AFCC-BCA9C10E065C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>
                <a:off x="6797158" y="1250803"/>
                <a:ext cx="2251170" cy="246622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96CA66E-D639-A097-CE5B-48DBFEE764D5}"/>
              </a:ext>
            </a:extLst>
          </p:cNvPr>
          <p:cNvGrpSpPr/>
          <p:nvPr/>
        </p:nvGrpSpPr>
        <p:grpSpPr>
          <a:xfrm>
            <a:off x="5225952" y="1037878"/>
            <a:ext cx="1740095" cy="1740095"/>
            <a:chOff x="6888088" y="4907061"/>
            <a:chExt cx="1339930" cy="1339930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1269516-818D-39A9-C0F7-26E40C6C39A7}"/>
                </a:ext>
              </a:extLst>
            </p:cNvPr>
            <p:cNvSpPr/>
            <p:nvPr/>
          </p:nvSpPr>
          <p:spPr>
            <a:xfrm>
              <a:off x="6888088" y="4907061"/>
              <a:ext cx="1339930" cy="1339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68348196-1B9E-D767-7D42-F7DEA1321BE7}"/>
                </a:ext>
              </a:extLst>
            </p:cNvPr>
            <p:cNvSpPr/>
            <p:nvPr/>
          </p:nvSpPr>
          <p:spPr>
            <a:xfrm rot="5400000">
              <a:off x="7296989" y="581292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箭號: 向右 32">
              <a:extLst>
                <a:ext uri="{FF2B5EF4-FFF2-40B4-BE49-F238E27FC236}">
                  <a16:creationId xmlns:a16="http://schemas.microsoft.com/office/drawing/2014/main" id="{49599A9D-B3A8-3111-F0F8-C278345086B2}"/>
                </a:ext>
              </a:extLst>
            </p:cNvPr>
            <p:cNvSpPr/>
            <p:nvPr/>
          </p:nvSpPr>
          <p:spPr>
            <a:xfrm rot="16200000">
              <a:off x="7297858" y="5178499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箭號: 向右 33">
              <a:extLst>
                <a:ext uri="{FF2B5EF4-FFF2-40B4-BE49-F238E27FC236}">
                  <a16:creationId xmlns:a16="http://schemas.microsoft.com/office/drawing/2014/main" id="{6509E274-C085-4A30-4205-EF5C9147C927}"/>
                </a:ext>
              </a:extLst>
            </p:cNvPr>
            <p:cNvSpPr/>
            <p:nvPr/>
          </p:nvSpPr>
          <p:spPr>
            <a:xfrm rot="10800000">
              <a:off x="6931771" y="5483007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5B89382D-7E79-5623-9CE5-432D85507D5F}"/>
                </a:ext>
              </a:extLst>
            </p:cNvPr>
            <p:cNvSpPr/>
            <p:nvPr/>
          </p:nvSpPr>
          <p:spPr>
            <a:xfrm>
              <a:off x="7662208" y="5472872"/>
              <a:ext cx="522128" cy="2083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A6EFB2F-6EF3-DE78-2085-B0A8C516ADE4}"/>
              </a:ext>
            </a:extLst>
          </p:cNvPr>
          <p:cNvCxnSpPr>
            <a:cxnSpLocks/>
          </p:cNvCxnSpPr>
          <p:nvPr/>
        </p:nvCxnSpPr>
        <p:spPr>
          <a:xfrm>
            <a:off x="3669020" y="3328307"/>
            <a:ext cx="1012735" cy="11326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2C05FE7-8CF3-A41F-19B6-F24EF508B98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3603915" y="1907926"/>
            <a:ext cx="1622037" cy="11644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B8B8AA8-0B72-E9DF-3717-81149B97F35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74492" y="1898486"/>
            <a:ext cx="1938070" cy="10928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5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Source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來源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Destination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目標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Destination IP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就是</a:t>
            </a:r>
            <a:r>
              <a:rPr lang="en-US" altLang="zh-TW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…</a:t>
            </a:r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目標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2D883-4EB5-E120-D1C3-A5221978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900"/>
            <a:ext cx="9144000" cy="1277938"/>
          </a:xfrm>
        </p:spPr>
        <p:txBody>
          <a:bodyPr>
            <a:normAutofit/>
          </a:bodyPr>
          <a:lstStyle/>
          <a:p>
            <a:r>
              <a:rPr lang="en-US" altLang="zh-TW" sz="8600" b="1" dirty="0">
                <a:solidFill>
                  <a:schemeClr val="accent5"/>
                </a:solidFill>
                <a:latin typeface="Consolas" panose="020B0609020204030204" pitchFamily="49" charset="0"/>
              </a:rPr>
              <a:t>Option</a:t>
            </a:r>
            <a:endParaRPr lang="zh-TW" altLang="en-US" sz="8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341652-557F-EE84-757A-3A1222604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i="0" dirty="0">
                <a:solidFill>
                  <a:srgbClr val="620703"/>
                </a:solidFill>
                <a:effectLst/>
                <a:latin typeface="NeverMind Hand" pitchFamily="2" charset="0"/>
              </a:rPr>
              <a:t>特殊的控制</a:t>
            </a:r>
            <a:endParaRPr lang="zh-TW" altLang="en-US" sz="1800" dirty="0">
              <a:solidFill>
                <a:srgbClr val="001266"/>
              </a:solidFill>
              <a:latin typeface="NeverMind Hand" pitchFamily="2" charset="0"/>
            </a:endParaRPr>
          </a:p>
        </p:txBody>
      </p:sp>
      <p:pic>
        <p:nvPicPr>
          <p:cNvPr id="5" name="圖形 4" descr="箭號 (水平迴轉)">
            <a:hlinkClick r:id="rId3" action="ppaction://hlinksldjump"/>
            <a:extLst>
              <a:ext uri="{FF2B5EF4-FFF2-40B4-BE49-F238E27FC236}">
                <a16:creationId xmlns:a16="http://schemas.microsoft.com/office/drawing/2014/main" id="{CC2F1DE0-67F7-8842-397B-CB76E73D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07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9565D-4F65-1690-C405-750C2425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82" y="1124744"/>
            <a:ext cx="8459632" cy="932656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如何識別網路上的裝置？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91EF6E-C787-D36A-17CF-7FE8108A45B7}"/>
              </a:ext>
            </a:extLst>
          </p:cNvPr>
          <p:cNvSpPr/>
          <p:nvPr/>
        </p:nvSpPr>
        <p:spPr>
          <a:xfrm>
            <a:off x="88683" y="2348880"/>
            <a:ext cx="84596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它在哪個網路上？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(IP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它在該網路的</a:t>
            </a: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ID(MAC)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75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6A7DE3-8DD2-E14B-21EB-E1DED266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8264"/>
            <a:ext cx="12192000" cy="400832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69783" y="1086970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header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矩形 4">
            <a:hlinkClick r:id="rId5" action="ppaction://hlinksldjump"/>
            <a:extLst>
              <a:ext uri="{FF2B5EF4-FFF2-40B4-BE49-F238E27FC236}">
                <a16:creationId xmlns:a16="http://schemas.microsoft.com/office/drawing/2014/main" id="{D537CE88-2CF2-3120-4939-C3EB41BF76E8}"/>
              </a:ext>
            </a:extLst>
          </p:cNvPr>
          <p:cNvSpPr/>
          <p:nvPr/>
        </p:nvSpPr>
        <p:spPr>
          <a:xfrm>
            <a:off x="1485900" y="3495675"/>
            <a:ext cx="117157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hlinkClick r:id="rId6" action="ppaction://hlinksldjump"/>
            <a:extLst>
              <a:ext uri="{FF2B5EF4-FFF2-40B4-BE49-F238E27FC236}">
                <a16:creationId xmlns:a16="http://schemas.microsoft.com/office/drawing/2014/main" id="{73728317-710F-6105-5334-56AED490C658}"/>
              </a:ext>
            </a:extLst>
          </p:cNvPr>
          <p:cNvSpPr/>
          <p:nvPr/>
        </p:nvSpPr>
        <p:spPr>
          <a:xfrm>
            <a:off x="3800475" y="3495675"/>
            <a:ext cx="19526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hlinkClick r:id="rId7" action="ppaction://hlinksldjump"/>
            <a:extLst>
              <a:ext uri="{FF2B5EF4-FFF2-40B4-BE49-F238E27FC236}">
                <a16:creationId xmlns:a16="http://schemas.microsoft.com/office/drawing/2014/main" id="{D95E15DA-166D-8B96-ECAB-ABE900C3DC0B}"/>
              </a:ext>
            </a:extLst>
          </p:cNvPr>
          <p:cNvSpPr/>
          <p:nvPr/>
        </p:nvSpPr>
        <p:spPr>
          <a:xfrm>
            <a:off x="6438442" y="3495675"/>
            <a:ext cx="537163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hlinkClick r:id="rId8" action="ppaction://hlinksldjump"/>
            <a:extLst>
              <a:ext uri="{FF2B5EF4-FFF2-40B4-BE49-F238E27FC236}">
                <a16:creationId xmlns:a16="http://schemas.microsoft.com/office/drawing/2014/main" id="{B9E16156-B894-FADC-F4D3-7CAA116CFE30}"/>
              </a:ext>
            </a:extLst>
          </p:cNvPr>
          <p:cNvSpPr/>
          <p:nvPr/>
        </p:nvSpPr>
        <p:spPr>
          <a:xfrm>
            <a:off x="7425369" y="3819525"/>
            <a:ext cx="438471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hlinkClick r:id="rId9" action="ppaction://hlinksldjump"/>
            <a:extLst>
              <a:ext uri="{FF2B5EF4-FFF2-40B4-BE49-F238E27FC236}">
                <a16:creationId xmlns:a16="http://schemas.microsoft.com/office/drawing/2014/main" id="{7DB742CD-1DEB-42A9-098D-F610F7C05974}"/>
              </a:ext>
            </a:extLst>
          </p:cNvPr>
          <p:cNvSpPr/>
          <p:nvPr/>
        </p:nvSpPr>
        <p:spPr>
          <a:xfrm>
            <a:off x="2657476" y="3494757"/>
            <a:ext cx="117157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hlinkClick r:id="rId10" action="ppaction://hlinksldjump"/>
            <a:extLst>
              <a:ext uri="{FF2B5EF4-FFF2-40B4-BE49-F238E27FC236}">
                <a16:creationId xmlns:a16="http://schemas.microsoft.com/office/drawing/2014/main" id="{3510B673-0359-1A36-19DC-D2D603186572}"/>
              </a:ext>
            </a:extLst>
          </p:cNvPr>
          <p:cNvSpPr/>
          <p:nvPr/>
        </p:nvSpPr>
        <p:spPr>
          <a:xfrm>
            <a:off x="1485900" y="3843395"/>
            <a:ext cx="495254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hlinkClick r:id="rId8" action="ppaction://hlinksldjump"/>
            <a:extLst>
              <a:ext uri="{FF2B5EF4-FFF2-40B4-BE49-F238E27FC236}">
                <a16:creationId xmlns:a16="http://schemas.microsoft.com/office/drawing/2014/main" id="{33646CCB-BB50-C8B6-018D-340787A237A9}"/>
              </a:ext>
            </a:extLst>
          </p:cNvPr>
          <p:cNvSpPr/>
          <p:nvPr/>
        </p:nvSpPr>
        <p:spPr>
          <a:xfrm>
            <a:off x="6425244" y="3818607"/>
            <a:ext cx="100012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hlinkClick r:id="rId11" action="ppaction://hlinksldjump"/>
            <a:extLst>
              <a:ext uri="{FF2B5EF4-FFF2-40B4-BE49-F238E27FC236}">
                <a16:creationId xmlns:a16="http://schemas.microsoft.com/office/drawing/2014/main" id="{4944D7CC-D61D-4218-20DF-BB62C35282F4}"/>
              </a:ext>
            </a:extLst>
          </p:cNvPr>
          <p:cNvSpPr/>
          <p:nvPr/>
        </p:nvSpPr>
        <p:spPr>
          <a:xfrm>
            <a:off x="1485900" y="4192033"/>
            <a:ext cx="2343152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hlinkClick r:id="rId11" action="ppaction://hlinksldjump"/>
            <a:extLst>
              <a:ext uri="{FF2B5EF4-FFF2-40B4-BE49-F238E27FC236}">
                <a16:creationId xmlns:a16="http://schemas.microsoft.com/office/drawing/2014/main" id="{F45AADA1-5A3C-C518-C4FC-C2A2FB091B3B}"/>
              </a:ext>
            </a:extLst>
          </p:cNvPr>
          <p:cNvSpPr/>
          <p:nvPr/>
        </p:nvSpPr>
        <p:spPr>
          <a:xfrm>
            <a:off x="3800474" y="4192033"/>
            <a:ext cx="2624769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hlinkClick r:id="rId12" action="ppaction://hlinksldjump"/>
            <a:extLst>
              <a:ext uri="{FF2B5EF4-FFF2-40B4-BE49-F238E27FC236}">
                <a16:creationId xmlns:a16="http://schemas.microsoft.com/office/drawing/2014/main" id="{B4E8A481-F2EA-7082-4CFC-8E86D628DDAC}"/>
              </a:ext>
            </a:extLst>
          </p:cNvPr>
          <p:cNvSpPr/>
          <p:nvPr/>
        </p:nvSpPr>
        <p:spPr>
          <a:xfrm>
            <a:off x="6425243" y="4204771"/>
            <a:ext cx="5384838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hlinkClick r:id="rId13" action="ppaction://hlinksldjump"/>
            <a:extLst>
              <a:ext uri="{FF2B5EF4-FFF2-40B4-BE49-F238E27FC236}">
                <a16:creationId xmlns:a16="http://schemas.microsoft.com/office/drawing/2014/main" id="{B6059E15-CB30-50E0-A696-EDECF9029D27}"/>
              </a:ext>
            </a:extLst>
          </p:cNvPr>
          <p:cNvSpPr/>
          <p:nvPr/>
        </p:nvSpPr>
        <p:spPr>
          <a:xfrm>
            <a:off x="1485899" y="4553409"/>
            <a:ext cx="10324181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hlinkClick r:id="rId14" action="ppaction://hlinksldjump"/>
            <a:extLst>
              <a:ext uri="{FF2B5EF4-FFF2-40B4-BE49-F238E27FC236}">
                <a16:creationId xmlns:a16="http://schemas.microsoft.com/office/drawing/2014/main" id="{817D78E2-B2E9-E1E7-FEF6-D01806C454C0}"/>
              </a:ext>
            </a:extLst>
          </p:cNvPr>
          <p:cNvSpPr/>
          <p:nvPr/>
        </p:nvSpPr>
        <p:spPr>
          <a:xfrm>
            <a:off x="1477177" y="4883341"/>
            <a:ext cx="10324181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hlinkClick r:id="rId15" action="ppaction://hlinksldjump"/>
            <a:extLst>
              <a:ext uri="{FF2B5EF4-FFF2-40B4-BE49-F238E27FC236}">
                <a16:creationId xmlns:a16="http://schemas.microsoft.com/office/drawing/2014/main" id="{32479850-0E92-2A42-53C7-281A0A5337FA}"/>
              </a:ext>
            </a:extLst>
          </p:cNvPr>
          <p:cNvSpPr/>
          <p:nvPr/>
        </p:nvSpPr>
        <p:spPr>
          <a:xfrm>
            <a:off x="1485899" y="5227865"/>
            <a:ext cx="10324181" cy="1043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8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IPv4 address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17DEB9-E5AD-5C50-9482-685C6AD17004}"/>
              </a:ext>
            </a:extLst>
          </p:cNvPr>
          <p:cNvSpPr/>
          <p:nvPr/>
        </p:nvSpPr>
        <p:spPr>
          <a:xfrm>
            <a:off x="1119600" y="1766052"/>
            <a:ext cx="949009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192.168. 1 . 1 </a:t>
            </a:r>
            <a:endParaRPr lang="zh-TW" alt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95E0FA-B0E0-8F69-4588-B74070D577DA}"/>
              </a:ext>
            </a:extLst>
          </p:cNvPr>
          <p:cNvSpPr/>
          <p:nvPr/>
        </p:nvSpPr>
        <p:spPr>
          <a:xfrm>
            <a:off x="1725307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D57E3F-3CAE-3755-0FEA-E0959226E7B9}"/>
              </a:ext>
            </a:extLst>
          </p:cNvPr>
          <p:cNvSpPr/>
          <p:nvPr/>
        </p:nvSpPr>
        <p:spPr>
          <a:xfrm>
            <a:off x="4030925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96A28E-27A9-4A7E-FF48-80860006E14D}"/>
              </a:ext>
            </a:extLst>
          </p:cNvPr>
          <p:cNvSpPr/>
          <p:nvPr/>
        </p:nvSpPr>
        <p:spPr>
          <a:xfrm>
            <a:off x="6505821" y="2874891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EE1D31-B848-1F50-6606-C11873195259}"/>
              </a:ext>
            </a:extLst>
          </p:cNvPr>
          <p:cNvSpPr/>
          <p:nvPr/>
        </p:nvSpPr>
        <p:spPr>
          <a:xfrm>
            <a:off x="9107476" y="2883694"/>
            <a:ext cx="1202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8bits</a:t>
            </a:r>
            <a:endParaRPr lang="zh-TW" altLang="en-US" sz="4000" b="0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D491D-B90B-C2B0-CC2D-D640CC3C3186}"/>
              </a:ext>
            </a:extLst>
          </p:cNvPr>
          <p:cNvSpPr txBox="1"/>
          <p:nvPr/>
        </p:nvSpPr>
        <p:spPr>
          <a:xfrm>
            <a:off x="1410416" y="3633705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11000000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942D72-8B85-6419-D6E4-4C8370EAD55C}"/>
              </a:ext>
            </a:extLst>
          </p:cNvPr>
          <p:cNvSpPr txBox="1"/>
          <p:nvPr/>
        </p:nvSpPr>
        <p:spPr>
          <a:xfrm>
            <a:off x="3802058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10101000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404DB0-1B17-3C81-0E1A-54EDB21CFA32}"/>
              </a:ext>
            </a:extLst>
          </p:cNvPr>
          <p:cNvSpPr txBox="1"/>
          <p:nvPr/>
        </p:nvSpPr>
        <p:spPr>
          <a:xfrm>
            <a:off x="6244596" y="3645074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D1B05C-026D-B283-2134-7638FAA58D40}"/>
              </a:ext>
            </a:extLst>
          </p:cNvPr>
          <p:cNvSpPr txBox="1"/>
          <p:nvPr/>
        </p:nvSpPr>
        <p:spPr>
          <a:xfrm>
            <a:off x="8767458" y="3671221"/>
            <a:ext cx="28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00000001</a:t>
            </a:r>
            <a:endParaRPr lang="zh-TW" altLang="en-US" sz="2800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99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D40512-4D9F-E469-C72D-FB185909F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6154"/>
              </p:ext>
            </p:extLst>
          </p:nvPr>
        </p:nvGraphicFramePr>
        <p:xfrm>
          <a:off x="1669668" y="483118"/>
          <a:ext cx="9311324" cy="535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166">
                  <a:extLst>
                    <a:ext uri="{9D8B030D-6E8A-4147-A177-3AD203B41FA5}">
                      <a16:colId xmlns:a16="http://schemas.microsoft.com/office/drawing/2014/main" val="2419207064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596567222"/>
                    </a:ext>
                  </a:extLst>
                </a:gridCol>
                <a:gridCol w="2671826">
                  <a:extLst>
                    <a:ext uri="{9D8B030D-6E8A-4147-A177-3AD203B41FA5}">
                      <a16:colId xmlns:a16="http://schemas.microsoft.com/office/drawing/2014/main" val="282952378"/>
                    </a:ext>
                  </a:extLst>
                </a:gridCol>
                <a:gridCol w="2213166">
                  <a:extLst>
                    <a:ext uri="{9D8B030D-6E8A-4147-A177-3AD203B41FA5}">
                      <a16:colId xmlns:a16="http://schemas.microsoft.com/office/drawing/2014/main" val="1689385311"/>
                    </a:ext>
                  </a:extLst>
                </a:gridCol>
              </a:tblGrid>
              <a:tr h="942097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First octet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(decimal)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31584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0XXXXXXX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政府機關、國家級研究單位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7342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10XXXXXX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128~191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學術單位、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ISP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、大企業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54185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110XXXXX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192~223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一般企業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67367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1110XXXX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224~239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特殊用途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01048"/>
                  </a:ext>
                </a:extLst>
              </a:tr>
              <a:tr h="8817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1111XXXX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240~255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7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1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50000"/>
                <a:lumOff val="50000"/>
              </a:schemeClr>
            </a:gs>
            <a:gs pos="100000">
              <a:schemeClr val="bg2"/>
            </a:gs>
          </a:gsLst>
          <a:lin ang="2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9A8BC82-3E97-C729-5FE2-F8D80E98AFC3}"/>
              </a:ext>
            </a:extLst>
          </p:cNvPr>
          <p:cNvSpPr txBox="1">
            <a:spLocks/>
          </p:cNvSpPr>
          <p:nvPr/>
        </p:nvSpPr>
        <p:spPr>
          <a:xfrm>
            <a:off x="1003682" y="1124744"/>
            <a:ext cx="8459632" cy="9326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BA1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127.0.0.0~127.255.255.255</a:t>
            </a:r>
            <a:endParaRPr lang="zh-TW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BA1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74D299-1758-1D0B-47FC-1F5FB724EFF8}"/>
              </a:ext>
            </a:extLst>
          </p:cNvPr>
          <p:cNvSpPr/>
          <p:nvPr/>
        </p:nvSpPr>
        <p:spPr>
          <a:xfrm>
            <a:off x="88683" y="2348880"/>
            <a:ext cx="845963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Loopback address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測試設備自己的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stack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允許同一台主機的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sever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程式透過</a:t>
            </a:r>
            <a:r>
              <a:rPr lang="en-US" altLang="zh-TW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和自己通訊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91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1277</Words>
  <Application>Microsoft Office PowerPoint</Application>
  <PresentationFormat>寬螢幕</PresentationFormat>
  <Paragraphs>377</Paragraphs>
  <Slides>43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43</vt:i4>
      </vt:variant>
    </vt:vector>
  </HeadingPairs>
  <TitlesOfParts>
    <vt:vector size="56" baseType="lpstr">
      <vt:lpstr>MS PGothic</vt:lpstr>
      <vt:lpstr>NeverMind</vt:lpstr>
      <vt:lpstr>Calibri</vt:lpstr>
      <vt:lpstr>Consolas</vt:lpstr>
      <vt:lpstr>NeverMind Hand</vt:lpstr>
      <vt:lpstr>微軟正黑體</vt:lpstr>
      <vt:lpstr>Calibri Light</vt:lpstr>
      <vt:lpstr>華康少女文字W5</vt:lpstr>
      <vt:lpstr>Cambria</vt:lpstr>
      <vt:lpstr>Yu Gothic UI Semibold</vt:lpstr>
      <vt:lpstr>Arial</vt:lpstr>
      <vt:lpstr>Office 佈景主題</vt:lpstr>
      <vt:lpstr>1_Office 佈景主題</vt:lpstr>
      <vt:lpstr>PowerPoint 簡報</vt:lpstr>
      <vt:lpstr>PowerPoint 簡報</vt:lpstr>
      <vt:lpstr>What’s IP(Internet Protocol)?</vt:lpstr>
      <vt:lpstr>PowerPoint 簡報</vt:lpstr>
      <vt:lpstr>如何識別網路上的裝置？</vt:lpstr>
      <vt:lpstr>PowerPoint 簡報</vt:lpstr>
      <vt:lpstr>PowerPoint 簡報</vt:lpstr>
      <vt:lpstr>PowerPoint 簡報</vt:lpstr>
      <vt:lpstr>PowerPoint 簡報</vt:lpstr>
      <vt:lpstr>遮罩(classful)</vt:lpstr>
      <vt:lpstr>PowerPoint 簡報</vt:lpstr>
      <vt:lpstr>PowerPoint 簡報</vt:lpstr>
      <vt:lpstr>特殊的IP地址</vt:lpstr>
      <vt:lpstr>計算網段內可用主機</vt:lpstr>
      <vt:lpstr>來點例子(C級IP)</vt:lpstr>
      <vt:lpstr>小測驗(一)</vt:lpstr>
      <vt:lpstr>PowerPoint 簡報</vt:lpstr>
      <vt:lpstr>雜談- IANA</vt:lpstr>
      <vt:lpstr>雜談- 網路的起源</vt:lpstr>
      <vt:lpstr>遮罩(classless) classless inter-domain routing,CIDR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version</vt:lpstr>
      <vt:lpstr>Internet Header Length</vt:lpstr>
      <vt:lpstr>Differentiated Services Code Point</vt:lpstr>
      <vt:lpstr>Explicit Congestion Notification</vt:lpstr>
      <vt:lpstr>Total length</vt:lpstr>
      <vt:lpstr>Identification</vt:lpstr>
      <vt:lpstr>Flag</vt:lpstr>
      <vt:lpstr>Fragment offset</vt:lpstr>
      <vt:lpstr>Time to live</vt:lpstr>
      <vt:lpstr>Protocol</vt:lpstr>
      <vt:lpstr>header checksum</vt:lpstr>
      <vt:lpstr>Source IP</vt:lpstr>
      <vt:lpstr>Destination IP</vt:lpstr>
      <vt:lpstr>Destination IP</vt:lpstr>
      <vt:lpstr>Option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EACH CHEN</dc:creator>
  <cp:lastModifiedBy>EACH CHEN</cp:lastModifiedBy>
  <cp:revision>7</cp:revision>
  <dcterms:created xsi:type="dcterms:W3CDTF">2023-12-18T12:15:31Z</dcterms:created>
  <dcterms:modified xsi:type="dcterms:W3CDTF">2023-12-22T09:45:48Z</dcterms:modified>
</cp:coreProperties>
</file>